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6"/>
  </p:handoutMasterIdLst>
  <p:sldIdLst>
    <p:sldId id="345" r:id="rId2"/>
    <p:sldId id="329" r:id="rId3"/>
    <p:sldId id="347" r:id="rId4"/>
    <p:sldId id="330" r:id="rId5"/>
    <p:sldId id="332" r:id="rId6"/>
    <p:sldId id="346" r:id="rId7"/>
    <p:sldId id="333" r:id="rId8"/>
    <p:sldId id="336" r:id="rId9"/>
    <p:sldId id="334" r:id="rId10"/>
    <p:sldId id="335" r:id="rId11"/>
    <p:sldId id="337" r:id="rId12"/>
    <p:sldId id="338" r:id="rId13"/>
    <p:sldId id="339" r:id="rId14"/>
    <p:sldId id="34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FFFF66"/>
    <a:srgbClr val="66FF66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44" autoAdjust="0"/>
  </p:normalViewPr>
  <p:slideViewPr>
    <p:cSldViewPr snapToGrid="0">
      <p:cViewPr varScale="1">
        <p:scale>
          <a:sx n="92" d="100"/>
          <a:sy n="92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8FED2D-850F-42C8-BE4D-F07888BA0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5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008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034"/>
              <a:ext cx="5763" cy="641"/>
              <a:chOff x="-3" y="1562"/>
              <a:chExt cx="5763" cy="641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0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8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1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4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0" y="175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0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008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1489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7" name="AutoShape 31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1485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I</a:t>
            </a:r>
          </a:p>
        </p:txBody>
      </p:sp>
      <p:sp>
        <p:nvSpPr>
          <p:cNvPr id="28" name="AutoShape 32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8089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II</a:t>
            </a:r>
          </a:p>
        </p:txBody>
      </p:sp>
      <p:sp>
        <p:nvSpPr>
          <p:cNvPr id="29" name="AutoShape 33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4693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III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962400" y="2798763"/>
            <a:ext cx="5181600" cy="3165475"/>
          </a:xfrm>
        </p:spPr>
        <p:txBody>
          <a:bodyPr/>
          <a:lstStyle>
            <a:lvl1pPr algn="ctr"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71488"/>
            <a:ext cx="9144000" cy="1108075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4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5A9AD05-5457-4BCA-B89F-70D5EDF73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003A9-FAD5-4790-84CE-EC2403D81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2DC5-00E0-4B4D-8D55-61679B9ED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0E38-FE82-4763-8ADF-ED2BE2028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28C67-789A-4A2B-A877-A9A1B6E0E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F0BB-52DD-4AD4-8560-11B741533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43E32-2925-4FD1-83EE-0227EADFE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FD11-FAE9-4A64-B091-621D55B3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8B3AB-2D1C-4AE6-A5E9-2BF099135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FD7D-6723-43D2-8380-1CE91A9F8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6EA85-56C1-462E-B38B-198F7B74C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0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72" y="167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67" y="175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36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49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197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45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3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66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17" y="166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64" y="174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57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72" y="168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83" y="171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70B9D61E-2B0C-4EDA-BFBC-D8CBC0BC2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ruc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3" y="2965450"/>
            <a:ext cx="3730625" cy="35734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Formula Calculations</a:t>
            </a:r>
            <a:br>
              <a:rPr lang="en-US" smtClean="0"/>
            </a:br>
            <a:endParaRPr lang="en-US" smtClean="0">
              <a:latin typeface="Arial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528638"/>
            <a:ext cx="9144000" cy="1108075"/>
          </a:xfrm>
        </p:spPr>
        <p:txBody>
          <a:bodyPr/>
          <a:lstStyle/>
          <a:p>
            <a:r>
              <a:rPr lang="en-US" dirty="0" smtClean="0"/>
              <a:t>THE MOLE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(Problem Continued)</a:t>
            </a:r>
          </a:p>
        </p:txBody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17863" y="1195388"/>
            <a:ext cx="3690937" cy="1709737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8200" b="1" smtClean="0">
                <a:solidFill>
                  <a:srgbClr val="FFFF66"/>
                </a:solidFill>
              </a:rPr>
              <a:t>N</a:t>
            </a:r>
            <a:r>
              <a:rPr lang="en-US" sz="8200" b="1" baseline="-25000" smtClean="0">
                <a:solidFill>
                  <a:srgbClr val="FFFF66"/>
                </a:solidFill>
              </a:rPr>
              <a:t>1</a:t>
            </a:r>
            <a:r>
              <a:rPr lang="en-US" sz="8200" b="1" smtClean="0">
                <a:solidFill>
                  <a:srgbClr val="FFFF66"/>
                </a:solidFill>
              </a:rPr>
              <a:t>O</a:t>
            </a:r>
            <a:r>
              <a:rPr lang="en-US" sz="8200" b="1" baseline="-25000" smtClean="0">
                <a:solidFill>
                  <a:srgbClr val="FFFF66"/>
                </a:solidFill>
              </a:rPr>
              <a:t>2.5</a:t>
            </a:r>
            <a:endParaRPr lang="en-US" b="1" smtClean="0">
              <a:solidFill>
                <a:srgbClr val="FFFF66"/>
              </a:solidFill>
            </a:endParaRPr>
          </a:p>
        </p:txBody>
      </p:sp>
      <p:sp>
        <p:nvSpPr>
          <p:cNvPr id="92167" name="Rectangle 1031"/>
          <p:cNvSpPr>
            <a:spLocks noChangeArrowheads="1"/>
          </p:cNvSpPr>
          <p:nvPr/>
        </p:nvSpPr>
        <p:spPr bwMode="auto">
          <a:xfrm>
            <a:off x="1201738" y="2813050"/>
            <a:ext cx="7772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Need to make the subscripts whole numbers</a:t>
            </a:r>
          </a:p>
        </p:txBody>
      </p:sp>
      <p:sp>
        <p:nvSpPr>
          <p:cNvPr id="92168" name="Rectangle 1032"/>
          <p:cNvSpPr>
            <a:spLocks noChangeArrowheads="1"/>
          </p:cNvSpPr>
          <p:nvPr/>
        </p:nvSpPr>
        <p:spPr bwMode="auto">
          <a:xfrm>
            <a:off x="3813175" y="3384550"/>
            <a:ext cx="36131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 </a:t>
            </a:r>
            <a:r>
              <a:rPr kumimoji="1" lang="en-US" sz="38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multiply by 2</a:t>
            </a:r>
            <a:endParaRPr kumimoji="1" lang="en-US" sz="3800">
              <a:solidFill>
                <a:schemeClr val="folHlink"/>
              </a:solidFill>
              <a:latin typeface="Arial" charset="0"/>
            </a:endParaRPr>
          </a:p>
        </p:txBody>
      </p:sp>
      <p:grpSp>
        <p:nvGrpSpPr>
          <p:cNvPr id="2" name="Group 1035"/>
          <p:cNvGrpSpPr>
            <a:grpSpLocks/>
          </p:cNvGrpSpPr>
          <p:nvPr/>
        </p:nvGrpSpPr>
        <p:grpSpPr bwMode="auto">
          <a:xfrm>
            <a:off x="2511425" y="4160838"/>
            <a:ext cx="4948238" cy="2697162"/>
            <a:chOff x="1582" y="2621"/>
            <a:chExt cx="3117" cy="1699"/>
          </a:xfrm>
        </p:grpSpPr>
        <p:sp>
          <p:nvSpPr>
            <p:cNvPr id="13319" name="AutoShape 1034"/>
            <p:cNvSpPr>
              <a:spLocks noChangeArrowheads="1"/>
            </p:cNvSpPr>
            <p:nvPr/>
          </p:nvSpPr>
          <p:spPr bwMode="auto">
            <a:xfrm>
              <a:off x="1582" y="2621"/>
              <a:ext cx="3117" cy="1699"/>
            </a:xfrm>
            <a:prstGeom prst="star16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Rectangle 1033"/>
            <p:cNvSpPr>
              <a:spLocks noChangeArrowheads="1"/>
            </p:cNvSpPr>
            <p:nvPr/>
          </p:nvSpPr>
          <p:spPr bwMode="auto">
            <a:xfrm>
              <a:off x="1958" y="2988"/>
              <a:ext cx="2325" cy="10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9000" b="1">
                  <a:latin typeface="Arial" charset="0"/>
                </a:rPr>
                <a:t>N</a:t>
              </a:r>
              <a:r>
                <a:rPr kumimoji="1" lang="en-US" sz="9000" b="1" baseline="-25000">
                  <a:latin typeface="Arial" charset="0"/>
                </a:rPr>
                <a:t>2</a:t>
              </a:r>
              <a:r>
                <a:rPr kumimoji="1" lang="en-US" sz="9000" b="1">
                  <a:latin typeface="Arial" charset="0"/>
                </a:rPr>
                <a:t>O</a:t>
              </a:r>
              <a:r>
                <a:rPr kumimoji="1" lang="en-US" sz="9000" b="1" baseline="-25000">
                  <a:latin typeface="Arial" charset="0"/>
                </a:rPr>
                <a:t>5</a:t>
              </a:r>
              <a:endParaRPr kumimoji="1" lang="en-US" sz="3400" b="1">
                <a:solidFill>
                  <a:srgbClr val="FFFF66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 advAuto="0"/>
      <p:bldP spid="92167" grpId="0" build="p" autoUpdateAnimBg="0"/>
      <p:bldP spid="921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C. Molecular Formula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1187450"/>
            <a:ext cx="8120062" cy="1587500"/>
          </a:xfrm>
        </p:spPr>
        <p:txBody>
          <a:bodyPr/>
          <a:lstStyle/>
          <a:p>
            <a:pPr marL="339725" indent="-339725">
              <a:spcBef>
                <a:spcPct val="0"/>
              </a:spcBef>
            </a:pPr>
            <a:r>
              <a:rPr lang="en-US" sz="3800" smtClean="0"/>
              <a:t>“True Formula” - the actual number of atoms in a compound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965700" y="2322513"/>
            <a:ext cx="28003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9000" b="1">
                <a:solidFill>
                  <a:srgbClr val="FFFF66"/>
                </a:solidFill>
                <a:latin typeface="Arial" charset="0"/>
              </a:rPr>
              <a:t>CH</a:t>
            </a:r>
            <a:r>
              <a:rPr kumimoji="1" lang="en-US" sz="9000" b="1" baseline="-25000">
                <a:solidFill>
                  <a:srgbClr val="FFFF66"/>
                </a:solidFill>
                <a:latin typeface="Arial" charset="0"/>
              </a:rPr>
              <a:t>3</a:t>
            </a:r>
            <a:endParaRPr kumimoji="1" lang="en-US" sz="9000">
              <a:solidFill>
                <a:schemeClr val="folHlink"/>
              </a:solidFill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40175" y="4654550"/>
            <a:ext cx="4900613" cy="2155825"/>
            <a:chOff x="1558" y="3043"/>
            <a:chExt cx="3087" cy="1247"/>
          </a:xfrm>
        </p:grpSpPr>
        <p:sp>
          <p:nvSpPr>
            <p:cNvPr id="14346" name="AutoShape 6"/>
            <p:cNvSpPr>
              <a:spLocks noChangeArrowheads="1"/>
            </p:cNvSpPr>
            <p:nvPr/>
          </p:nvSpPr>
          <p:spPr bwMode="auto">
            <a:xfrm>
              <a:off x="1558" y="3043"/>
              <a:ext cx="3087" cy="1247"/>
            </a:xfrm>
            <a:prstGeom prst="star16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347" name="Rectangle 7"/>
            <p:cNvSpPr>
              <a:spLocks noChangeArrowheads="1"/>
            </p:cNvSpPr>
            <p:nvPr/>
          </p:nvSpPr>
          <p:spPr bwMode="auto">
            <a:xfrm>
              <a:off x="2219" y="3166"/>
              <a:ext cx="1764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9000" b="1">
                  <a:latin typeface="Arial" charset="0"/>
                </a:rPr>
                <a:t>C</a:t>
              </a:r>
              <a:r>
                <a:rPr kumimoji="1" lang="en-US" sz="9000" b="1" baseline="-25000">
                  <a:latin typeface="Arial" charset="0"/>
                </a:rPr>
                <a:t>2</a:t>
              </a:r>
              <a:r>
                <a:rPr kumimoji="1" lang="en-US" sz="9000" b="1">
                  <a:latin typeface="Arial" charset="0"/>
                </a:rPr>
                <a:t>H</a:t>
              </a:r>
              <a:r>
                <a:rPr kumimoji="1" lang="en-US" sz="9000" b="1" baseline="-25000">
                  <a:latin typeface="Arial" charset="0"/>
                </a:rPr>
                <a:t>6</a:t>
              </a:r>
              <a:endParaRPr kumimoji="1" lang="en-US" sz="9000">
                <a:solidFill>
                  <a:schemeClr val="folHlink"/>
                </a:solidFill>
                <a:latin typeface="Arial" charset="0"/>
              </a:endParaRPr>
            </a:p>
          </p:txBody>
        </p:sp>
      </p:grpSp>
      <p:sp>
        <p:nvSpPr>
          <p:cNvPr id="94216" name="AutoShape 8"/>
          <p:cNvSpPr>
            <a:spLocks noChangeArrowheads="1"/>
          </p:cNvSpPr>
          <p:nvPr/>
        </p:nvSpPr>
        <p:spPr bwMode="auto">
          <a:xfrm rot="5400000">
            <a:off x="5735637" y="3967163"/>
            <a:ext cx="1260475" cy="666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1282700" y="2417763"/>
            <a:ext cx="2397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rgbClr val="FFFF66"/>
                </a:solidFill>
                <a:latin typeface="Arial" charset="0"/>
              </a:rPr>
              <a:t>empirical</a:t>
            </a:r>
          </a:p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rgbClr val="FFFF66"/>
                </a:solidFill>
                <a:latin typeface="Arial" charset="0"/>
              </a:rPr>
              <a:t>formula</a:t>
            </a:r>
            <a:endParaRPr kumimoji="1" lang="en-US" sz="3400" b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1282700" y="4967288"/>
            <a:ext cx="2627313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rgbClr val="FFFF66"/>
                </a:solidFill>
                <a:latin typeface="Arial" charset="0"/>
              </a:rPr>
              <a:t>molecular</a:t>
            </a:r>
          </a:p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rgbClr val="FFFF66"/>
                </a:solidFill>
                <a:latin typeface="Arial" charset="0"/>
              </a:rPr>
              <a:t>formula</a:t>
            </a:r>
            <a:endParaRPr kumimoji="1" lang="en-US" sz="34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6691313" y="3957638"/>
            <a:ext cx="547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folHlink"/>
                </a:solidFill>
                <a:latin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  <p:bldP spid="94216" grpId="0" animBg="1"/>
      <p:bldP spid="94217" grpId="0" autoUpdateAnimBg="0"/>
      <p:bldP spid="942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Steps to find the molecular formula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79525"/>
            <a:ext cx="7961312" cy="1587500"/>
          </a:xfrm>
        </p:spPr>
        <p:txBody>
          <a:bodyPr/>
          <a:lstStyle/>
          <a:p>
            <a:pPr marL="579438" indent="-579438">
              <a:lnSpc>
                <a:spcPct val="90000"/>
              </a:lnSpc>
              <a:buFont typeface="Monotype Sorts" pitchFamily="2" charset="2"/>
              <a:buNone/>
            </a:pPr>
            <a:r>
              <a:rPr lang="en-US" sz="3800" smtClean="0"/>
              <a:t>1. Find the empirical formula.</a:t>
            </a:r>
          </a:p>
          <a:p>
            <a:pPr marL="579438" indent="-579438">
              <a:lnSpc>
                <a:spcPct val="90000"/>
              </a:lnSpc>
              <a:buFont typeface="Monotype Sorts" pitchFamily="2" charset="2"/>
              <a:buNone/>
            </a:pPr>
            <a:r>
              <a:rPr lang="en-US" sz="3800" smtClean="0"/>
              <a:t>2. Find the empirical formula mass.</a:t>
            </a:r>
          </a:p>
          <a:p>
            <a:pPr marL="579438" indent="-579438">
              <a:lnSpc>
                <a:spcPct val="90000"/>
              </a:lnSpc>
              <a:buFont typeface="Monotype Sorts" pitchFamily="2" charset="2"/>
              <a:buNone/>
            </a:pPr>
            <a:r>
              <a:rPr lang="en-US" sz="3800" smtClean="0"/>
              <a:t>3. Divide the molecular mass by the empirical mass.</a:t>
            </a:r>
          </a:p>
          <a:p>
            <a:pPr marL="579438" indent="-579438">
              <a:lnSpc>
                <a:spcPct val="90000"/>
              </a:lnSpc>
              <a:buFont typeface="Monotype Sorts" pitchFamily="2" charset="2"/>
              <a:buNone/>
            </a:pPr>
            <a:r>
              <a:rPr lang="en-US" sz="3800" smtClean="0"/>
              <a:t>4. Multiply each subscript by the answer from step 3.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1495425" y="5097463"/>
          <a:ext cx="3451225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927000" imgH="393480" progId="Equation.3">
                  <p:embed/>
                </p:oleObj>
              </mc:Choice>
              <mc:Fallback>
                <p:oleObj name="Equation" r:id="rId3" imgW="927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5097463"/>
                        <a:ext cx="3451225" cy="1497012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5611813" y="5091113"/>
          <a:ext cx="2852737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431640" imgH="228600" progId="Equation.3">
                  <p:embed/>
                </p:oleObj>
              </mc:Choice>
              <mc:Fallback>
                <p:oleObj name="Equation" r:id="rId5" imgW="4316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5091113"/>
                        <a:ext cx="2852737" cy="1503362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Sample Problem 1: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970837" cy="9604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800" smtClean="0"/>
              <a:t>The empirical formula for ethylene is CH</a:t>
            </a:r>
            <a:r>
              <a:rPr lang="en-US" sz="3800" baseline="-25000" smtClean="0"/>
              <a:t>2</a:t>
            </a:r>
            <a:r>
              <a:rPr lang="en-US" sz="3800" smtClean="0"/>
              <a:t>. Find the molecular formula if the molecular mass is </a:t>
            </a:r>
            <a:br>
              <a:rPr lang="en-US" sz="3800" smtClean="0"/>
            </a:br>
            <a:r>
              <a:rPr lang="en-US" sz="3800" smtClean="0"/>
              <a:t>28.1 g/mol?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57525" y="4367213"/>
            <a:ext cx="3055938" cy="1511300"/>
            <a:chOff x="1651" y="1725"/>
            <a:chExt cx="1304" cy="952"/>
          </a:xfrm>
        </p:grpSpPr>
        <p:sp>
          <p:nvSpPr>
            <p:cNvPr id="15368" name="Rectangle 6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28.1 g/mol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14.03 g/mol </a:t>
              </a:r>
            </a:p>
          </p:txBody>
        </p:sp>
        <p:sp>
          <p:nvSpPr>
            <p:cNvPr id="15369" name="Line 7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6148388" y="4691063"/>
            <a:ext cx="19510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2.00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1870075" y="3590925"/>
            <a:ext cx="7143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empirical mass = 14.03 g/mol</a:t>
            </a:r>
            <a:endParaRPr kumimoji="1" lang="en-US" sz="3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105025" y="5819775"/>
            <a:ext cx="588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56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(CH</a:t>
            </a:r>
            <a:r>
              <a:rPr kumimoji="1" lang="en-US" sz="5600" baseline="-250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</a:t>
            </a:r>
            <a:r>
              <a:rPr kumimoji="1" lang="en-US" sz="56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)</a:t>
            </a:r>
            <a:r>
              <a:rPr kumimoji="1" lang="en-US" sz="5600" baseline="-250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 </a:t>
            </a:r>
            <a:r>
              <a:rPr kumimoji="1" lang="en-US" sz="56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 C</a:t>
            </a:r>
            <a:r>
              <a:rPr kumimoji="1" lang="en-US" sz="5600" baseline="-250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</a:t>
            </a:r>
            <a:r>
              <a:rPr kumimoji="1" lang="en-US" sz="56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H</a:t>
            </a:r>
            <a:r>
              <a:rPr kumimoji="1" lang="en-US" sz="5600" baseline="-250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4</a:t>
            </a:r>
            <a:endParaRPr kumimoji="1" lang="en-US" sz="5600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build="p" bldLvl="2" autoUpdateAnimBg="0"/>
      <p:bldP spid="96265" grpId="0" autoUpdateAnimBg="0"/>
      <p:bldP spid="96266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366000" cy="1143000"/>
          </a:xfrm>
        </p:spPr>
        <p:txBody>
          <a:bodyPr/>
          <a:lstStyle/>
          <a:p>
            <a:pPr algn="ctr"/>
            <a:r>
              <a:rPr lang="en-US" smtClean="0"/>
              <a:t>Sample Problem 2: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96900" y="850900"/>
            <a:ext cx="8547100" cy="4914900"/>
          </a:xfrm>
        </p:spPr>
        <p:txBody>
          <a:bodyPr/>
          <a:lstStyle/>
          <a:p>
            <a:r>
              <a:rPr lang="en-US" smtClean="0"/>
              <a:t>Acetylene is a fuel in welding torches.  It is 92.26 % C and 7.74% H.  Its molecular mass is 26.02 grams/mole.  Determine the empirical and molecular formulas of acetylene.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A. Percent Composition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314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 smtClean="0"/>
              <a:t>the percent by mass of each element in a compound</a:t>
            </a:r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38100" y="3400425"/>
          <a:ext cx="908208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527200" imgH="393480" progId="Equation.3">
                  <p:embed/>
                </p:oleObj>
              </mc:Choice>
              <mc:Fallback>
                <p:oleObj name="Equation" r:id="rId3" imgW="25272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" y="3400425"/>
                        <a:ext cx="9082088" cy="14541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557213"/>
            <a:ext cx="8001000" cy="900112"/>
          </a:xfrm>
        </p:spPr>
        <p:txBody>
          <a:bodyPr/>
          <a:lstStyle/>
          <a:p>
            <a:pPr algn="ctr"/>
            <a:r>
              <a:rPr lang="en-US" smtClean="0"/>
              <a:t>Percent Composition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14500"/>
            <a:ext cx="7772400" cy="4395788"/>
          </a:xfrm>
        </p:spPr>
        <p:txBody>
          <a:bodyPr/>
          <a:lstStyle/>
          <a:p>
            <a:r>
              <a:rPr lang="en-US" smtClean="0"/>
              <a:t>Chemists often use percent composition in the identification of unknown compounds.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r>
              <a:rPr lang="en-US" smtClean="0"/>
              <a:t>Total percent of all elements in a compound equals 100%.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5618163" y="5099050"/>
            <a:ext cx="19510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  <a:sym typeface="Symbol" pitchFamily="18" charset="2"/>
              </a:rPr>
              <a:t> 100 </a:t>
            </a: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Sample Problem 1</a:t>
            </a:r>
          </a:p>
        </p:txBody>
      </p:sp>
      <p:sp>
        <p:nvSpPr>
          <p:cNvPr id="7172" name="Rectangle 14"/>
          <p:cNvSpPr>
            <a:spLocks noChangeArrowheads="1"/>
          </p:cNvSpPr>
          <p:nvPr/>
        </p:nvSpPr>
        <p:spPr bwMode="auto">
          <a:xfrm>
            <a:off x="1058863" y="3073400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%Cu =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544763" y="2738438"/>
            <a:ext cx="3244850" cy="1511300"/>
            <a:chOff x="1651" y="1725"/>
            <a:chExt cx="1304" cy="952"/>
          </a:xfrm>
        </p:grpSpPr>
        <p:sp>
          <p:nvSpPr>
            <p:cNvPr id="7182" name="Rectangle 12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128 g Cu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160. g Cu</a:t>
              </a:r>
              <a:r>
                <a:rPr kumimoji="1" lang="en-US" sz="4000" b="1" baseline="-25000">
                  <a:solidFill>
                    <a:schemeClr val="folHlink"/>
                  </a:solidFill>
                  <a:latin typeface="Arial Narrow" pitchFamily="34" charset="0"/>
                </a:rPr>
                <a:t>2</a:t>
              </a: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S</a:t>
              </a: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5759450" y="3071813"/>
            <a:ext cx="19510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  <a:sym typeface="Symbol" pitchFamily="18" charset="2"/>
              </a:rPr>
              <a:t> 100 </a:t>
            </a: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1082675" y="5099050"/>
            <a:ext cx="16303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%S =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79650" y="4765675"/>
            <a:ext cx="3397250" cy="1511300"/>
            <a:chOff x="1666" y="3002"/>
            <a:chExt cx="1304" cy="952"/>
          </a:xfrm>
        </p:grpSpPr>
        <p:sp>
          <p:nvSpPr>
            <p:cNvPr id="7180" name="Rectangle 17"/>
            <p:cNvSpPr>
              <a:spLocks noChangeArrowheads="1"/>
            </p:cNvSpPr>
            <p:nvPr/>
          </p:nvSpPr>
          <p:spPr bwMode="auto">
            <a:xfrm>
              <a:off x="1702" y="3002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32 g S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160. g Cu</a:t>
              </a:r>
              <a:r>
                <a:rPr kumimoji="1" lang="en-US" sz="4000" b="1" baseline="-25000">
                  <a:solidFill>
                    <a:schemeClr val="folHlink"/>
                  </a:solidFill>
                  <a:latin typeface="Arial Narrow" pitchFamily="34" charset="0"/>
                </a:rPr>
                <a:t>2</a:t>
              </a: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S </a:t>
              </a:r>
            </a:p>
          </p:txBody>
        </p:sp>
        <p:sp>
          <p:nvSpPr>
            <p:cNvPr id="7181" name="Line 19"/>
            <p:cNvSpPr>
              <a:spLocks noChangeShapeType="1"/>
            </p:cNvSpPr>
            <p:nvPr/>
          </p:nvSpPr>
          <p:spPr bwMode="auto">
            <a:xfrm>
              <a:off x="1666" y="3462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6240463" y="3821113"/>
            <a:ext cx="25209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80.0% Cu</a:t>
            </a:r>
            <a:endParaRPr kumimoji="1" lang="en-US" sz="4000" b="1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6240463" y="5865813"/>
            <a:ext cx="25209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20.% S</a:t>
            </a:r>
            <a:endParaRPr kumimoji="1" lang="en-US" sz="4000" b="1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7179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806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 smtClean="0"/>
              <a:t>Find the % composition of Cu</a:t>
            </a:r>
            <a:r>
              <a:rPr lang="en-US" sz="3800" baseline="-25000" smtClean="0"/>
              <a:t>2</a:t>
            </a:r>
            <a:r>
              <a:rPr lang="en-US" sz="3800" smtClean="0"/>
              <a:t>S. </a:t>
            </a:r>
          </a:p>
          <a:p>
            <a:pPr>
              <a:buFont typeface="Monotype Sorts" pitchFamily="2" charset="2"/>
              <a:buNone/>
            </a:pPr>
            <a:endParaRPr lang="en-US" sz="3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6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0" grpId="0" build="p" bldLvl="2" autoUpdateAnimBg="0"/>
      <p:bldP spid="86032" grpId="0" build="p" bldLvl="2" autoUpdateAnimBg="0"/>
      <p:bldP spid="86038" grpId="0" build="p" bldLvl="2" autoUpdateAnimBg="0"/>
      <p:bldP spid="8604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058863" y="3581400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%Fe =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84463" y="3221038"/>
            <a:ext cx="1874837" cy="1511300"/>
            <a:chOff x="1651" y="1725"/>
            <a:chExt cx="1304" cy="952"/>
          </a:xfrm>
        </p:grpSpPr>
        <p:sp>
          <p:nvSpPr>
            <p:cNvPr id="8206" name="Rectangle 7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28 g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36 g </a:t>
              </a:r>
            </a:p>
          </p:txBody>
        </p:sp>
        <p:sp>
          <p:nvSpPr>
            <p:cNvPr id="8207" name="Line 8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4594225" y="3544888"/>
            <a:ext cx="19510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 100 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6292850" y="3544888"/>
            <a:ext cx="281781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78% Fe</a:t>
            </a:r>
            <a:endParaRPr kumimoji="1" lang="en-US" sz="380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8198" name="Rectangle 17"/>
          <p:cNvSpPr>
            <a:spLocks noChangeArrowheads="1"/>
          </p:cNvSpPr>
          <p:nvPr/>
        </p:nvSpPr>
        <p:spPr bwMode="auto">
          <a:xfrm>
            <a:off x="1092200" y="5181600"/>
            <a:ext cx="16303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%O =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717800" y="4821238"/>
            <a:ext cx="1874838" cy="1511300"/>
            <a:chOff x="1651" y="1725"/>
            <a:chExt cx="1304" cy="952"/>
          </a:xfrm>
        </p:grpSpPr>
        <p:sp>
          <p:nvSpPr>
            <p:cNvPr id="8204" name="Rectangle 19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8.0 g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36 g </a:t>
              </a:r>
            </a:p>
          </p:txBody>
        </p:sp>
        <p:sp>
          <p:nvSpPr>
            <p:cNvPr id="8205" name="Line 20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4627563" y="5145088"/>
            <a:ext cx="19510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 100 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</a:t>
            </a: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6326188" y="5145088"/>
            <a:ext cx="28178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22% O</a:t>
            </a:r>
            <a:endParaRPr kumimoji="1" lang="en-US" sz="380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8202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957263" y="1447800"/>
            <a:ext cx="8186737" cy="21637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 smtClean="0"/>
              <a:t>Find the percent composition of a sample that is 28 g Fe and 8.0 g O.</a:t>
            </a:r>
          </a:p>
        </p:txBody>
      </p:sp>
      <p:sp>
        <p:nvSpPr>
          <p:cNvPr id="8203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Sample Problem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build="p" bldLvl="2" autoUpdateAnimBg="0"/>
      <p:bldP spid="88078" grpId="0" build="p" bldLvl="2" autoUpdateAnimBg="0"/>
      <p:bldP spid="88085" grpId="0" build="p" bldLvl="2" autoUpdateAnimBg="0"/>
      <p:bldP spid="8808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5313363" y="4095750"/>
            <a:ext cx="19510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  <a:sym typeface="Symbol" pitchFamily="18" charset="2"/>
              </a:rPr>
              <a:t> 100 </a:t>
            </a: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1173163" y="4095750"/>
            <a:ext cx="19970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%H</a:t>
            </a:r>
            <a:r>
              <a:rPr kumimoji="1" lang="en-US" sz="4000" b="1" baseline="-25000">
                <a:solidFill>
                  <a:schemeClr val="folHlink"/>
                </a:solidFill>
                <a:latin typeface="Arial Narrow" pitchFamily="34" charset="0"/>
              </a:rPr>
              <a:t>2</a:t>
            </a: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O =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08313" y="3925888"/>
            <a:ext cx="2279650" cy="1511300"/>
            <a:chOff x="1903" y="3069"/>
            <a:chExt cx="1436" cy="952"/>
          </a:xfrm>
        </p:grpSpPr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1943" y="3069"/>
              <a:ext cx="131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36 g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146 g </a:t>
              </a:r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1903" y="3473"/>
              <a:ext cx="143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6778625" y="4067175"/>
            <a:ext cx="236537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25% H</a:t>
            </a:r>
            <a:r>
              <a:rPr kumimoji="1" lang="en-US" sz="4000" b="1" baseline="-25000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O</a:t>
            </a:r>
            <a:endParaRPr kumimoji="1" lang="en-US" sz="4000" b="1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922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05000"/>
          </a:xfrm>
        </p:spPr>
        <p:txBody>
          <a:bodyPr/>
          <a:lstStyle/>
          <a:p>
            <a:r>
              <a:rPr lang="en-US" sz="3800" smtClean="0"/>
              <a:t>Find the mass percentage of water in calcium chloride dihydrate, CaCl</a:t>
            </a:r>
            <a:r>
              <a:rPr lang="en-US" sz="3800" baseline="-25000" smtClean="0"/>
              <a:t>2</a:t>
            </a:r>
            <a:r>
              <a:rPr lang="en-US" sz="3800" smtClean="0">
                <a:cs typeface="Arial" charset="0"/>
              </a:rPr>
              <a:t>•2H</a:t>
            </a:r>
            <a:r>
              <a:rPr lang="en-US" sz="3800" baseline="-25000" smtClean="0">
                <a:cs typeface="Arial" charset="0"/>
              </a:rPr>
              <a:t>2</a:t>
            </a:r>
            <a:r>
              <a:rPr lang="en-US" sz="3800" smtClean="0">
                <a:cs typeface="Arial" charset="0"/>
              </a:rPr>
              <a:t>O</a:t>
            </a:r>
            <a:r>
              <a:rPr lang="en-US" sz="3800" smtClean="0"/>
              <a:t>?</a:t>
            </a:r>
          </a:p>
        </p:txBody>
      </p:sp>
      <p:sp>
        <p:nvSpPr>
          <p:cNvPr id="922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en-US" sz="3600" smtClean="0"/>
              <a:t>Sample Problem 3:  Percent Composition of Hydrate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9" grpId="0" autoUpdateAnimBg="0"/>
      <p:bldP spid="1034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1185863"/>
          </a:xfrm>
        </p:spPr>
        <p:txBody>
          <a:bodyPr/>
          <a:lstStyle/>
          <a:p>
            <a:r>
              <a:rPr lang="en-US" smtClean="0"/>
              <a:t>B. Empirical Formula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498850" y="2505075"/>
            <a:ext cx="28003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9000" b="1">
                <a:solidFill>
                  <a:srgbClr val="FFFF66"/>
                </a:solidFill>
                <a:latin typeface="Arial" charset="0"/>
              </a:rPr>
              <a:t>C</a:t>
            </a:r>
            <a:r>
              <a:rPr kumimoji="1" lang="en-US" sz="9000" b="1" baseline="-2500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9000" b="1">
                <a:solidFill>
                  <a:srgbClr val="FFFF66"/>
                </a:solidFill>
                <a:latin typeface="Arial" charset="0"/>
              </a:rPr>
              <a:t>H</a:t>
            </a:r>
            <a:r>
              <a:rPr kumimoji="1" lang="en-US" sz="9000" b="1" baseline="-25000">
                <a:solidFill>
                  <a:srgbClr val="FFFF66"/>
                </a:solidFill>
                <a:latin typeface="Arial" charset="0"/>
              </a:rPr>
              <a:t>6</a:t>
            </a:r>
            <a:endParaRPr kumimoji="1" lang="en-US" sz="9000">
              <a:solidFill>
                <a:schemeClr val="folHlink"/>
              </a:solidFill>
              <a:latin typeface="Arial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473325" y="4830763"/>
            <a:ext cx="4900613" cy="1979612"/>
            <a:chOff x="1558" y="3043"/>
            <a:chExt cx="3087" cy="1247"/>
          </a:xfrm>
        </p:grpSpPr>
        <p:sp>
          <p:nvSpPr>
            <p:cNvPr id="10248" name="AutoShape 11"/>
            <p:cNvSpPr>
              <a:spLocks noChangeArrowheads="1"/>
            </p:cNvSpPr>
            <p:nvPr/>
          </p:nvSpPr>
          <p:spPr bwMode="auto">
            <a:xfrm>
              <a:off x="1558" y="3043"/>
              <a:ext cx="3087" cy="1247"/>
            </a:xfrm>
            <a:prstGeom prst="star16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2219" y="3166"/>
              <a:ext cx="1764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9000" b="1">
                  <a:latin typeface="Arial" charset="0"/>
                </a:rPr>
                <a:t>CH</a:t>
              </a:r>
              <a:r>
                <a:rPr kumimoji="1" lang="en-US" sz="9000" b="1" baseline="-25000">
                  <a:latin typeface="Arial" charset="0"/>
                </a:rPr>
                <a:t>3</a:t>
              </a:r>
              <a:endParaRPr kumimoji="1" lang="en-US" sz="9000">
                <a:solidFill>
                  <a:schemeClr val="folHlink"/>
                </a:solidFill>
                <a:latin typeface="Arial" charset="0"/>
              </a:endParaRPr>
            </a:p>
          </p:txBody>
        </p:sp>
      </p:grpSp>
      <p:sp>
        <p:nvSpPr>
          <p:cNvPr id="90122" name="AutoShape 10"/>
          <p:cNvSpPr>
            <a:spLocks noChangeArrowheads="1"/>
          </p:cNvSpPr>
          <p:nvPr/>
        </p:nvSpPr>
        <p:spPr bwMode="auto">
          <a:xfrm rot="5400000">
            <a:off x="4383087" y="4273551"/>
            <a:ext cx="1031875" cy="666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5243513" y="4140200"/>
            <a:ext cx="3900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folHlink"/>
                </a:solidFill>
                <a:latin typeface="Arial" charset="0"/>
              </a:rPr>
              <a:t>reduce subscripts</a:t>
            </a:r>
          </a:p>
        </p:txBody>
      </p:sp>
      <p:sp>
        <p:nvSpPr>
          <p:cNvPr id="1024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144588" y="928688"/>
            <a:ext cx="7772400" cy="17494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 smtClean="0"/>
              <a:t>The empirical formula has the smallest whole number ratio of atoms in a compound.</a:t>
            </a:r>
          </a:p>
          <a:p>
            <a:pPr>
              <a:buFont typeface="Monotype Sorts" pitchFamily="2" charset="2"/>
              <a:buNone/>
            </a:pPr>
            <a:endParaRPr lang="en-US" sz="3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 build="p" bldLvl="2" autoUpdateAnimBg="0"/>
      <p:bldP spid="901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Steps to find the empirical formula</a:t>
            </a:r>
          </a:p>
        </p:txBody>
      </p:sp>
      <p:sp>
        <p:nvSpPr>
          <p:cNvPr id="931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23938" y="1327150"/>
            <a:ext cx="8120062" cy="1587500"/>
          </a:xfrm>
        </p:spPr>
        <p:txBody>
          <a:bodyPr/>
          <a:lstStyle/>
          <a:p>
            <a:pPr marL="517525" indent="-517525">
              <a:spcBef>
                <a:spcPct val="50000"/>
              </a:spcBef>
              <a:buFont typeface="Monotype Sorts" pitchFamily="2" charset="2"/>
              <a:buNone/>
            </a:pPr>
            <a:r>
              <a:rPr lang="en-US" sz="3800" smtClean="0"/>
              <a:t>1. Find mass (or %) of each element.</a:t>
            </a:r>
          </a:p>
          <a:p>
            <a:pPr marL="517525" indent="-517525">
              <a:spcBef>
                <a:spcPct val="50000"/>
              </a:spcBef>
              <a:buFont typeface="Monotype Sorts" pitchFamily="2" charset="2"/>
              <a:buNone/>
            </a:pPr>
            <a:r>
              <a:rPr lang="en-US" sz="3800" smtClean="0"/>
              <a:t>2. Find moles of each element.</a:t>
            </a:r>
          </a:p>
          <a:p>
            <a:pPr marL="517525" indent="-517525">
              <a:spcBef>
                <a:spcPct val="50000"/>
              </a:spcBef>
              <a:buFont typeface="Monotype Sorts" pitchFamily="2" charset="2"/>
              <a:buNone/>
            </a:pPr>
            <a:r>
              <a:rPr lang="en-US" sz="3800" smtClean="0"/>
              <a:t>3. Divide moles by the smallest # to find subscripts.</a:t>
            </a:r>
          </a:p>
          <a:p>
            <a:pPr marL="517525" indent="-517525">
              <a:spcBef>
                <a:spcPct val="50000"/>
              </a:spcBef>
              <a:buFont typeface="Monotype Sorts" pitchFamily="2" charset="2"/>
              <a:buNone/>
            </a:pPr>
            <a:r>
              <a:rPr lang="en-US" sz="3800" smtClean="0"/>
              <a:t>4. When necessary, multiply subscripts by 2, 3, or 4 to get whole #’s.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Sample Problem: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970837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 smtClean="0"/>
              <a:t>Find the empirical formula for a sample of 25.9% N and 74.1% O.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076325" y="3232150"/>
            <a:ext cx="17160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25.9 g</a:t>
            </a:r>
          </a:p>
        </p:txBody>
      </p:sp>
      <p:grpSp>
        <p:nvGrpSpPr>
          <p:cNvPr id="12293" name="Group 33"/>
          <p:cNvGrpSpPr>
            <a:grpSpLocks/>
          </p:cNvGrpSpPr>
          <p:nvPr/>
        </p:nvGrpSpPr>
        <p:grpSpPr bwMode="auto">
          <a:xfrm>
            <a:off x="1120775" y="3116263"/>
            <a:ext cx="3317875" cy="1693862"/>
            <a:chOff x="706" y="1963"/>
            <a:chExt cx="2090" cy="1067"/>
          </a:xfrm>
        </p:grpSpPr>
        <p:sp>
          <p:nvSpPr>
            <p:cNvPr id="12315" name="Line 5"/>
            <p:cNvSpPr>
              <a:spLocks noChangeShapeType="1"/>
            </p:cNvSpPr>
            <p:nvPr/>
          </p:nvSpPr>
          <p:spPr bwMode="auto">
            <a:xfrm>
              <a:off x="706" y="2497"/>
              <a:ext cx="209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6"/>
            <p:cNvSpPr>
              <a:spLocks noChangeShapeType="1"/>
            </p:cNvSpPr>
            <p:nvPr/>
          </p:nvSpPr>
          <p:spPr bwMode="auto">
            <a:xfrm>
              <a:off x="1684" y="1963"/>
              <a:ext cx="0" cy="106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673350" y="3249613"/>
            <a:ext cx="3035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</a:t>
            </a: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14.0 g 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4421188" y="3340100"/>
            <a:ext cx="4076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1.85 mol 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211388" y="3311525"/>
            <a:ext cx="1944687" cy="1374775"/>
            <a:chOff x="1393" y="2086"/>
            <a:chExt cx="1225" cy="866"/>
          </a:xfrm>
        </p:grpSpPr>
        <p:sp>
          <p:nvSpPr>
            <p:cNvPr id="12313" name="Line 10"/>
            <p:cNvSpPr>
              <a:spLocks noChangeShapeType="1"/>
            </p:cNvSpPr>
            <p:nvPr/>
          </p:nvSpPr>
          <p:spPr bwMode="auto">
            <a:xfrm flipH="1">
              <a:off x="1393" y="208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Line 11"/>
            <p:cNvSpPr>
              <a:spLocks noChangeShapeType="1"/>
            </p:cNvSpPr>
            <p:nvPr/>
          </p:nvSpPr>
          <p:spPr bwMode="auto">
            <a:xfrm flipH="1">
              <a:off x="2380" y="259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1079500" y="5041900"/>
            <a:ext cx="17160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74.1 g</a:t>
            </a:r>
          </a:p>
        </p:txBody>
      </p:sp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2676525" y="5059363"/>
            <a:ext cx="3035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</a:t>
            </a: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16.0 g </a:t>
            </a:r>
          </a:p>
        </p:txBody>
      </p: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4386263" y="5175250"/>
            <a:ext cx="4076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4.63 mol O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943100" y="5135563"/>
            <a:ext cx="2203450" cy="1374775"/>
            <a:chOff x="1395" y="3226"/>
            <a:chExt cx="1388" cy="866"/>
          </a:xfrm>
        </p:grpSpPr>
        <p:sp>
          <p:nvSpPr>
            <p:cNvPr id="12311" name="Line 22"/>
            <p:cNvSpPr>
              <a:spLocks noChangeShapeType="1"/>
            </p:cNvSpPr>
            <p:nvPr/>
          </p:nvSpPr>
          <p:spPr bwMode="auto">
            <a:xfrm flipH="1">
              <a:off x="1395" y="322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Line 23"/>
            <p:cNvSpPr>
              <a:spLocks noChangeShapeType="1"/>
            </p:cNvSpPr>
            <p:nvPr/>
          </p:nvSpPr>
          <p:spPr bwMode="auto">
            <a:xfrm flipH="1">
              <a:off x="2545" y="373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1" name="Group 26"/>
          <p:cNvGrpSpPr>
            <a:grpSpLocks/>
          </p:cNvGrpSpPr>
          <p:nvPr/>
        </p:nvGrpSpPr>
        <p:grpSpPr bwMode="auto">
          <a:xfrm>
            <a:off x="1123950" y="4937125"/>
            <a:ext cx="3292475" cy="1717675"/>
            <a:chOff x="708" y="3110"/>
            <a:chExt cx="2230" cy="1082"/>
          </a:xfrm>
        </p:grpSpPr>
        <p:sp>
          <p:nvSpPr>
            <p:cNvPr id="12309" name="Line 18"/>
            <p:cNvSpPr>
              <a:spLocks noChangeShapeType="1"/>
            </p:cNvSpPr>
            <p:nvPr/>
          </p:nvSpPr>
          <p:spPr bwMode="auto">
            <a:xfrm>
              <a:off x="708" y="3651"/>
              <a:ext cx="223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Line 24"/>
            <p:cNvSpPr>
              <a:spLocks noChangeShapeType="1"/>
            </p:cNvSpPr>
            <p:nvPr/>
          </p:nvSpPr>
          <p:spPr bwMode="auto">
            <a:xfrm>
              <a:off x="1758" y="3110"/>
              <a:ext cx="0" cy="108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867275" y="3940175"/>
            <a:ext cx="2479675" cy="2679700"/>
            <a:chOff x="3066" y="2656"/>
            <a:chExt cx="1562" cy="1688"/>
          </a:xfrm>
        </p:grpSpPr>
        <p:sp>
          <p:nvSpPr>
            <p:cNvPr id="12305" name="Rectangle 27"/>
            <p:cNvSpPr>
              <a:spLocks noChangeArrowheads="1"/>
            </p:cNvSpPr>
            <p:nvPr/>
          </p:nvSpPr>
          <p:spPr bwMode="auto">
            <a:xfrm>
              <a:off x="3185" y="2656"/>
              <a:ext cx="129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1.85 mol</a:t>
              </a:r>
            </a:p>
          </p:txBody>
        </p:sp>
        <p:sp>
          <p:nvSpPr>
            <p:cNvPr id="12306" name="Rectangle 28"/>
            <p:cNvSpPr>
              <a:spLocks noChangeArrowheads="1"/>
            </p:cNvSpPr>
            <p:nvPr/>
          </p:nvSpPr>
          <p:spPr bwMode="auto">
            <a:xfrm>
              <a:off x="3188" y="3846"/>
              <a:ext cx="129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1.85 mol</a:t>
              </a:r>
            </a:p>
          </p:txBody>
        </p:sp>
        <p:sp>
          <p:nvSpPr>
            <p:cNvPr id="12307" name="Line 29"/>
            <p:cNvSpPr>
              <a:spLocks noChangeShapeType="1"/>
            </p:cNvSpPr>
            <p:nvPr/>
          </p:nvSpPr>
          <p:spPr bwMode="auto">
            <a:xfrm>
              <a:off x="3066" y="3850"/>
              <a:ext cx="1543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Line 30"/>
            <p:cNvSpPr>
              <a:spLocks noChangeShapeType="1"/>
            </p:cNvSpPr>
            <p:nvPr/>
          </p:nvSpPr>
          <p:spPr bwMode="auto">
            <a:xfrm>
              <a:off x="3085" y="2683"/>
              <a:ext cx="1543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7345363" y="3643313"/>
            <a:ext cx="1428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1 N</a:t>
            </a: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7297738" y="5492750"/>
            <a:ext cx="18462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2.5 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1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3" grpId="0" autoUpdateAnimBg="0"/>
      <p:bldP spid="91144" grpId="0" build="p" bldLvl="2" autoUpdateAnimBg="0"/>
      <p:bldP spid="91153" grpId="0" autoUpdateAnimBg="0"/>
      <p:bldP spid="91155" grpId="0" autoUpdateAnimBg="0"/>
      <p:bldP spid="91156" grpId="0" build="p" bldLvl="2" autoUpdateAnimBg="0"/>
      <p:bldP spid="91167" grpId="0" build="p" bldLvl="2" autoUpdateAnimBg="0"/>
      <p:bldP spid="91168" grpId="0" build="p" bldLvl="2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2217</TotalTime>
  <Words>455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Dads Tie</vt:lpstr>
      <vt:lpstr>Equation</vt:lpstr>
      <vt:lpstr> Formula Calculations </vt:lpstr>
      <vt:lpstr>A. Percent Composition</vt:lpstr>
      <vt:lpstr>Percent Composition</vt:lpstr>
      <vt:lpstr>Sample Problem 1</vt:lpstr>
      <vt:lpstr>Sample Problem 2</vt:lpstr>
      <vt:lpstr>Sample Problem 3:  Percent Composition of Hydrate</vt:lpstr>
      <vt:lpstr>B. Empirical Formula</vt:lpstr>
      <vt:lpstr>Steps to find the empirical formula</vt:lpstr>
      <vt:lpstr>Sample Problem:</vt:lpstr>
      <vt:lpstr>     (Problem Continued)</vt:lpstr>
      <vt:lpstr>C. Molecular Formula</vt:lpstr>
      <vt:lpstr>Steps to find the molecular formula</vt:lpstr>
      <vt:lpstr>Sample Problem 1:</vt:lpstr>
      <vt:lpstr>Sample Problem 2: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updated denise</dc:creator>
  <cp:lastModifiedBy>Denise Collins</cp:lastModifiedBy>
  <cp:revision>189</cp:revision>
  <cp:lastPrinted>2000-01-25T02:31:12Z</cp:lastPrinted>
  <dcterms:created xsi:type="dcterms:W3CDTF">2000-01-04T23:14:30Z</dcterms:created>
  <dcterms:modified xsi:type="dcterms:W3CDTF">2014-11-06T15:40:26Z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Year\Lessons\The Mole</vt:lpwstr>
  </property>
</Properties>
</file>